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5" r:id="rId18"/>
    <p:sldId id="274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94" autoAdjust="0"/>
  </p:normalViewPr>
  <p:slideViewPr>
    <p:cSldViewPr>
      <p:cViewPr varScale="1">
        <p:scale>
          <a:sx n="77" d="100"/>
          <a:sy n="77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5051-8BA8-414E-BA55-69B820B8AA82}" type="datetimeFigureOut">
              <a:rPr lang="en-US" smtClean="0"/>
              <a:t>12-Feb-16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11503-5333-4549-9880-848B1C94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1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11503-5333-4549-9880-848B1C9406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mk-MK" dirty="0" smtClean="0"/>
              <a:t>Фотоелектричен ефект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/>
          <a:p>
            <a:pPr algn="ctr"/>
            <a:r>
              <a:rPr lang="mk-MK" sz="4000" dirty="0" smtClean="0"/>
              <a:t>(или фотоефект)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61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143000"/>
            <a:ext cx="9372600" cy="9372600"/>
          </a:xfrm>
        </p:spPr>
      </p:pic>
    </p:spTree>
    <p:extLst>
      <p:ext uri="{BB962C8B-B14F-4D97-AF65-F5344CB8AC3E}">
        <p14:creationId xmlns:p14="http://schemas.microsoft.com/office/powerpoint/2010/main" val="6616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mk-MK" dirty="0" smtClean="0"/>
              <a:t>Каде влегуваат фотоните во приказната на фотоефектот?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40" y="1981200"/>
            <a:ext cx="5931720" cy="4495800"/>
          </a:xfrm>
        </p:spPr>
      </p:pic>
    </p:spTree>
    <p:extLst>
      <p:ext uri="{BB962C8B-B14F-4D97-AF65-F5344CB8AC3E}">
        <p14:creationId xmlns:p14="http://schemas.microsoft.com/office/powerpoint/2010/main" val="27968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Излезна работа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286000"/>
            <a:ext cx="3505200" cy="1289222"/>
          </a:xfrm>
        </p:spPr>
        <p:txBody>
          <a:bodyPr/>
          <a:lstStyle/>
          <a:p>
            <a:pPr marL="0" indent="0" algn="ctr">
              <a:buNone/>
            </a:pPr>
            <a:r>
              <a:rPr lang="mk-MK" dirty="0" smtClean="0"/>
              <a:t>Енергија потребна за електрон да го напушти металот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724400" y="609600"/>
            <a:ext cx="2819400" cy="1143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Воведуваме нова величина!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6234" l="1905" r="94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5211"/>
            <a:ext cx="5001323" cy="455358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382323" y="3581400"/>
            <a:ext cx="1981200" cy="14981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Својство на металот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6858000" y="5079596"/>
            <a:ext cx="1905000" cy="11092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Ознака:</a:t>
            </a:r>
            <a:br>
              <a:rPr lang="mk-MK" dirty="0" smtClean="0"/>
            </a:br>
            <a:r>
              <a:rPr lang="mk-MK" dirty="0" smtClean="0"/>
              <a:t> 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Ајнштајнова равенка за фотоефект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3276600"/>
                <a:ext cx="7620000" cy="1981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mk-MK" dirty="0" smtClean="0"/>
                  <a:t>Енергијата на фотонот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h𝑓</m:t>
                    </m:r>
                  </m:oMath>
                </a14:m>
                <a:r>
                  <a:rPr lang="en-US" i="1" dirty="0" smtClean="0"/>
                  <a:t>) </a:t>
                </a:r>
                <a:r>
                  <a:rPr lang="mk-MK" dirty="0" smtClean="0"/>
                  <a:t>се користи за надминување на излезната работа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mk-MK" dirty="0" smtClean="0"/>
                  <a:t>) , а вишокот се претвора во кинетичка енергија на електронот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mk-MK" dirty="0" smtClean="0"/>
                  <a:t>). 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3276600"/>
                <a:ext cx="7620000" cy="1981200"/>
              </a:xfrm>
              <a:blipFill rotWithShape="1">
                <a:blip r:embed="rId2"/>
                <a:stretch>
                  <a:fillRect t="-2154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09900" y="1828800"/>
                <a:ext cx="2667000" cy="1066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h𝑓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1828800"/>
                <a:ext cx="2667000" cy="1066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/>
          <p:cNvSpPr/>
          <p:nvPr/>
        </p:nvSpPr>
        <p:spPr>
          <a:xfrm>
            <a:off x="5693376" y="4876800"/>
            <a:ext cx="25146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Закон за запазување на енергија!!!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Заклучоци за фотоефектот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mk-MK" dirty="0"/>
              <a:t>Бројот на избиени фотони правопропорционално зависи од </a:t>
            </a:r>
            <a:r>
              <a:rPr lang="mk-MK" dirty="0" smtClean="0"/>
              <a:t>интензитетот </a:t>
            </a:r>
            <a:r>
              <a:rPr lang="mk-MK" dirty="0"/>
              <a:t>на упадната </a:t>
            </a:r>
            <a:r>
              <a:rPr lang="mk-MK" dirty="0" smtClean="0"/>
              <a:t>светлина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Дали ќе се избијат електрони зависи од фреквенцијата на упадната светлина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Максималната кинетичка енергија на избиените електрони зависи од фреквенцијата на светлината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Избивањето на електронот настанува веднаш</a:t>
            </a:r>
            <a:endParaRPr lang="mk-MK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mk-MK" b="1" dirty="0">
                <a:solidFill>
                  <a:schemeClr val="tx2"/>
                </a:solidFill>
              </a:rPr>
              <a:t>Бројот на избиени фотони правопропорционално зависи од интензитетот на упадната светлина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55822" y="2057400"/>
            <a:ext cx="4114800" cy="1676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Интензитетот е правопропорционален со бројот на фотони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419600" y="3429000"/>
            <a:ext cx="41910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Колку повеќе фотони, толку повеќе избиени електрони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68" y="4876800"/>
                <a:ext cx="426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mk-MK" sz="2400" dirty="0" smtClean="0"/>
                  <a:t>   </a:t>
                </a:r>
                <a:r>
                  <a:rPr lang="en-US" sz="2400" dirty="0" smtClean="0"/>
                  <a:t> </a:t>
                </a:r>
                <a:r>
                  <a:rPr lang="mk-MK" sz="2400" dirty="0" smtClean="0"/>
                  <a:t>Поголем интензитет значи поголем број избиени електрони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8" y="4876800"/>
                <a:ext cx="4267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714" t="-3553" r="-257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Заклучоци за фотоефектот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mk-MK" dirty="0"/>
              <a:t>Бројот на избиени фотони правопропорционално зависи од </a:t>
            </a:r>
            <a:r>
              <a:rPr lang="mk-MK" dirty="0" smtClean="0"/>
              <a:t>интензитетот </a:t>
            </a:r>
            <a:r>
              <a:rPr lang="mk-MK" dirty="0"/>
              <a:t>на упадната </a:t>
            </a:r>
            <a:r>
              <a:rPr lang="mk-MK" dirty="0" smtClean="0"/>
              <a:t>светлина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Дали ќе се избијат електрони зависи од фреквенцијата на упадната светлина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Максималната кинетичка енергија на избиените електрони зависи од фреквенцијата на светлината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Избивањето на електронот настанува веднаш</a:t>
            </a:r>
            <a:endParaRPr lang="mk-MK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Максималната кинетичка енергија на избиените електрони зависи од фреквенцијата на светлината</a:t>
            </a:r>
          </a:p>
          <a:p>
            <a:pPr marL="0" indent="0">
              <a:buNone/>
            </a:pPr>
            <a:endParaRPr lang="mk-MK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755822" y="2057400"/>
                <a:ext cx="2444578" cy="11430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k-MK" dirty="0" smtClean="0"/>
                  <a:t>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h𝑓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mk-MK" dirty="0" smtClean="0"/>
                  <a:t>нема фотоефект</a:t>
                </a:r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22" y="2057400"/>
                <a:ext cx="2444578" cy="1143000"/>
              </a:xfrm>
              <a:prstGeom prst="cloud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3505200" y="2057400"/>
                <a:ext cx="25908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k-MK" dirty="0" smtClean="0"/>
                  <a:t>За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057400"/>
                <a:ext cx="2590800" cy="914400"/>
              </a:xfrm>
              <a:prstGeom prst="cloud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4876800"/>
                <a:ext cx="4267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mk-MK" sz="2400" dirty="0" smtClean="0"/>
                  <a:t>   </a:t>
                </a:r>
                <a:r>
                  <a:rPr lang="en-US" sz="2400" dirty="0" smtClean="0"/>
                  <a:t> </a:t>
                </a:r>
                <a:r>
                  <a:rPr lang="mk-MK" sz="2400" dirty="0" smtClean="0"/>
                  <a:t>Постои максимална бранова должина за која ќе се избијат електрони – т.н. </a:t>
                </a:r>
                <a:r>
                  <a:rPr lang="mk-MK" sz="2400" b="1" dirty="0"/>
                  <a:t>ц</a:t>
                </a:r>
                <a:r>
                  <a:rPr lang="mk-MK" sz="2400" b="1" dirty="0" smtClean="0"/>
                  <a:t>рвена граница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876800"/>
                <a:ext cx="42672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43" t="-2724" r="-2000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6248400" y="2057400"/>
                <a:ext cx="17526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57400"/>
                <a:ext cx="1752600" cy="914400"/>
              </a:xfrm>
              <a:prstGeom prst="cloud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7"/>
              <p:cNvSpPr/>
              <p:nvPr/>
            </p:nvSpPr>
            <p:spPr>
              <a:xfrm>
                <a:off x="5855042" y="3200400"/>
                <a:ext cx="1460157" cy="6096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8" name="Clou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42" y="3200400"/>
                <a:ext cx="1460157" cy="609600"/>
              </a:xfrm>
              <a:prstGeom prst="cloud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8"/>
              <p:cNvSpPr/>
              <p:nvPr/>
            </p:nvSpPr>
            <p:spPr>
              <a:xfrm>
                <a:off x="3505200" y="3352800"/>
                <a:ext cx="1981200" cy="10668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???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9" name="Cloud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352800"/>
                <a:ext cx="1981200" cy="1066800"/>
              </a:xfrm>
              <a:prstGeom prst="cloud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9"/>
              <p:cNvSpPr/>
              <p:nvPr/>
            </p:nvSpPr>
            <p:spPr>
              <a:xfrm>
                <a:off x="838200" y="3352800"/>
                <a:ext cx="2057400" cy="12192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Cloud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52800"/>
                <a:ext cx="2057400" cy="1219200"/>
              </a:xfrm>
              <a:prstGeom prst="cloud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7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Заклучоци за фотоефектот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mk-MK" dirty="0"/>
              <a:t>Бројот на избиени фотони правопропорционално зависи од </a:t>
            </a:r>
            <a:r>
              <a:rPr lang="mk-MK" dirty="0" smtClean="0"/>
              <a:t>интензитетот </a:t>
            </a:r>
            <a:r>
              <a:rPr lang="mk-MK" dirty="0"/>
              <a:t>на упадната </a:t>
            </a:r>
            <a:r>
              <a:rPr lang="mk-MK" dirty="0" smtClean="0"/>
              <a:t>светлина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Дали ќе се избијат електрони зависи од фреквенцијата на упадната светлина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Максималната кинетичка енергија на избиените електрони зависи од фреквенцијата на светлината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Избивањето на електронот настанува веднаш</a:t>
            </a:r>
            <a:endParaRPr lang="mk-MK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Дали </a:t>
            </a:r>
            <a:r>
              <a:rPr lang="ru-RU" b="1" dirty="0">
                <a:solidFill>
                  <a:schemeClr val="tx2"/>
                </a:solidFill>
              </a:rPr>
              <a:t>ќе се избијат електрони зависи од фреквенцијата на упадната светлина</a:t>
            </a:r>
          </a:p>
          <a:p>
            <a:pPr marL="0" indent="0">
              <a:buNone/>
            </a:pPr>
            <a:endParaRPr lang="mk-MK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3"/>
              <p:cNvSpPr/>
              <p:nvPr/>
            </p:nvSpPr>
            <p:spPr>
              <a:xfrm>
                <a:off x="1600200" y="1859340"/>
                <a:ext cx="2590800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loud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59340"/>
                <a:ext cx="2590800" cy="914400"/>
              </a:xfrm>
              <a:prstGeom prst="cloud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4"/>
              <p:cNvSpPr/>
              <p:nvPr/>
            </p:nvSpPr>
            <p:spPr>
              <a:xfrm>
                <a:off x="4876800" y="2468940"/>
                <a:ext cx="2349842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h𝑓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loud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468940"/>
                <a:ext cx="2349842" cy="914400"/>
              </a:xfrm>
              <a:prstGeom prst="cloud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4526340"/>
                <a:ext cx="4267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mk-MK" sz="2400" dirty="0" smtClean="0"/>
                  <a:t>   </a:t>
                </a:r>
                <a:r>
                  <a:rPr lang="en-US" sz="2400" dirty="0" smtClean="0"/>
                  <a:t> </a:t>
                </a:r>
                <a:r>
                  <a:rPr lang="mk-MK" sz="2400" dirty="0" smtClean="0"/>
                  <a:t>За повисока фреквенција електроните имаат поголема кинетичка енергија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26340"/>
                <a:ext cx="42672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t="-2724" r="-429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6"/>
              <p:cNvSpPr/>
              <p:nvPr/>
            </p:nvSpPr>
            <p:spPr>
              <a:xfrm>
                <a:off x="1872049" y="3383340"/>
                <a:ext cx="2318951" cy="914400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h𝑓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lou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49" y="3383340"/>
                <a:ext cx="2318951" cy="914400"/>
              </a:xfrm>
              <a:prstGeom prst="cloud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3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Експериментот на Херц (</a:t>
            </a:r>
            <a:r>
              <a:rPr lang="en-US" dirty="0" smtClean="0"/>
              <a:t>Heinrich Hertz)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5428"/>
            <a:ext cx="3923810" cy="3628572"/>
          </a:xfrm>
        </p:spPr>
      </p:pic>
      <p:sp>
        <p:nvSpPr>
          <p:cNvPr id="4" name="Cloud 3"/>
          <p:cNvSpPr/>
          <p:nvPr/>
        </p:nvSpPr>
        <p:spPr>
          <a:xfrm>
            <a:off x="6756400" y="1371600"/>
            <a:ext cx="2362200" cy="1295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b="1" dirty="0" smtClean="0"/>
          </a:p>
          <a:p>
            <a:pPr algn="ctr"/>
            <a:r>
              <a:rPr lang="en-US" b="1" dirty="0" smtClean="0"/>
              <a:t>1887 </a:t>
            </a:r>
            <a:r>
              <a:rPr lang="en-US" b="1" dirty="0"/>
              <a:t>(</a:t>
            </a:r>
            <a:r>
              <a:rPr lang="mk-MK" b="1" dirty="0"/>
              <a:t>има грешка во книгата)</a:t>
            </a: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6" name="Cloud 5"/>
          <p:cNvSpPr/>
          <p:nvPr/>
        </p:nvSpPr>
        <p:spPr>
          <a:xfrm>
            <a:off x="4953000" y="2819400"/>
            <a:ext cx="29718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 b="1" dirty="0" smtClean="0"/>
          </a:p>
          <a:p>
            <a:pPr algn="ctr"/>
            <a:r>
              <a:rPr lang="mk-MK" b="1" dirty="0" smtClean="0"/>
              <a:t>Низ стакло слаба искра, низ кварц силна</a:t>
            </a: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6300" y="48768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u="sng" dirty="0" smtClean="0"/>
              <a:t>Заклучок</a:t>
            </a:r>
            <a:r>
              <a:rPr lang="mk-MK" sz="2400" dirty="0" smtClean="0"/>
              <a:t>: При </a:t>
            </a:r>
            <a:r>
              <a:rPr lang="en-US" sz="2400" dirty="0" smtClean="0"/>
              <a:t>UV </a:t>
            </a:r>
            <a:r>
              <a:rPr lang="mk-MK" sz="2400" dirty="0" smtClean="0"/>
              <a:t>светлина, електроните полесно отскокнуваат од површината на металот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35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Заклучоци за фотоефектот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mk-MK" dirty="0"/>
              <a:t>Бројот на избиени фотони правопропорционално зависи од </a:t>
            </a:r>
            <a:r>
              <a:rPr lang="mk-MK" dirty="0" smtClean="0"/>
              <a:t>интензитетот </a:t>
            </a:r>
            <a:r>
              <a:rPr lang="mk-MK" dirty="0"/>
              <a:t>на упадната </a:t>
            </a:r>
            <a:r>
              <a:rPr lang="mk-MK" dirty="0" smtClean="0"/>
              <a:t>светлина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Дали ќе се избијат електрони зависи од фреквенцијата на упадната светлина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Максималната кинетичка енергија на избиените електрони зависи од фреквенцијата на светлината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Избивањето на електронот настанува веднаш</a:t>
            </a:r>
            <a:endParaRPr lang="mk-MK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Избивањето на електронот настанува </a:t>
            </a:r>
            <a:r>
              <a:rPr lang="ru-RU" b="1" dirty="0" smtClean="0">
                <a:solidFill>
                  <a:schemeClr val="tx2"/>
                </a:solidFill>
              </a:rPr>
              <a:t>веднаш</a:t>
            </a:r>
            <a:endParaRPr lang="mk-MK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143000" y="1569810"/>
            <a:ext cx="3429000" cy="17982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Го разгледуваме фотоефектот како судир на две честици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800600" y="2408010"/>
            <a:ext cx="3657600" cy="19506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Електронот ја прима енергијата за многу кратко време (речиси веднаш)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4526340"/>
                <a:ext cx="426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mk-MK" sz="2400" dirty="0" smtClean="0"/>
                  <a:t> Нема доцнење при    ниски интензитети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26340"/>
                <a:ext cx="4267200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3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Главни идеи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mk-MK" dirty="0" smtClean="0"/>
              <a:t>Светлината се пренесува како фотон</a:t>
            </a:r>
          </a:p>
          <a:p>
            <a:r>
              <a:rPr lang="mk-MK" dirty="0" smtClean="0"/>
              <a:t>Фотоните се светлосни кванти</a:t>
            </a:r>
          </a:p>
          <a:p>
            <a:r>
              <a:rPr lang="mk-MK" dirty="0" smtClean="0"/>
              <a:t>Фотоните се едновремено честици и бранови</a:t>
            </a:r>
          </a:p>
          <a:p>
            <a:r>
              <a:rPr lang="mk-MK" dirty="0" smtClean="0"/>
              <a:t>Фотоефектот се објаснува преку постоење на фотони</a:t>
            </a:r>
          </a:p>
          <a:p>
            <a:r>
              <a:rPr lang="mk-MK" dirty="0" smtClean="0"/>
              <a:t>Ова довело до значани напредоци во науката и техниката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90309"/>
            <a:ext cx="2119184" cy="2553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7597" y="4411042"/>
            <a:ext cx="6340003" cy="17948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you, Einstein!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7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Претпоставки од класичната (бранова) теорија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mk-MK" dirty="0"/>
              <a:t>Бројот на избиени </a:t>
            </a:r>
            <a:r>
              <a:rPr lang="mk-MK" dirty="0" smtClean="0"/>
              <a:t>електрони правопропорционално </a:t>
            </a:r>
            <a:r>
              <a:rPr lang="mk-MK" dirty="0"/>
              <a:t>зависи од интензитето на упадната </a:t>
            </a:r>
            <a:r>
              <a:rPr lang="mk-MK" dirty="0" smtClean="0"/>
              <a:t>светлина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Дали ќе се избијат електрони зависи од интензитетот на светлината</a:t>
            </a:r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Максималната кинетичка енергија на избиените електрони зависи од интензитетот на светлината</a:t>
            </a:r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При ниски интензитети треба време додека да се избие електрон</a:t>
            </a:r>
            <a:endParaRPr lang="mk-MK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dirty="0" smtClean="0"/>
              <a:t>Испитување на фотоефектот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6658905" cy="4553586"/>
          </a:xfrm>
        </p:spPr>
      </p:pic>
      <p:sp>
        <p:nvSpPr>
          <p:cNvPr id="7" name="Cloud 6"/>
          <p:cNvSpPr/>
          <p:nvPr/>
        </p:nvSpPr>
        <p:spPr>
          <a:xfrm>
            <a:off x="6248400" y="1524000"/>
            <a:ext cx="2895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/>
              <a:t>Испитуваме волт-амперска карактерисктика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57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Резултати од експериментите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4" y="1447799"/>
            <a:ext cx="8019235" cy="5562601"/>
          </a:xfrm>
        </p:spPr>
      </p:pic>
      <p:pic>
        <p:nvPicPr>
          <p:cNvPr id="1026" name="Picture 2" descr="C:\Users\Jana\AppData\Local\Microsoft\Windows\Temporary Internet Files\Content.IE5\C5HZS2TJ\1024px-Red_X_Freehan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ana\AppData\Local\Microsoft\Windows\Temporary Internet Files\Content.IE5\C5HZS2TJ\1024px-Red_X_Freehan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76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ana\AppData\Local\Microsoft\Windows\Temporary Internet Files\Content.IE5\C5HZS2TJ\1024px-Red_X_Freehan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38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a\AppData\Local\Microsoft\Windows\Temporary Internet Files\Content.IE5\85JSVLVP\Blue_check_PD.svg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3982995" y="5524500"/>
            <a:ext cx="28956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Зависи од фреквенцијата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4343400" y="3086100"/>
            <a:ext cx="28956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Зависи од фреквенцијата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4800600" y="4339281"/>
            <a:ext cx="31242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Веднаш се избива електрон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Заклучоци за фотоефектот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mk-MK" dirty="0"/>
              <a:t>Бројот на избиени </a:t>
            </a:r>
            <a:r>
              <a:rPr lang="mk-MK" dirty="0" smtClean="0"/>
              <a:t>електрони </a:t>
            </a:r>
            <a:r>
              <a:rPr lang="mk-MK" dirty="0"/>
              <a:t>правопропорционално зависи од </a:t>
            </a:r>
            <a:r>
              <a:rPr lang="mk-MK" dirty="0" smtClean="0"/>
              <a:t>интензитетот </a:t>
            </a:r>
            <a:r>
              <a:rPr lang="mk-MK" dirty="0"/>
              <a:t>на упадната </a:t>
            </a:r>
            <a:r>
              <a:rPr lang="mk-MK" dirty="0" smtClean="0"/>
              <a:t>светлина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Дали ќе се избијат електрони зависи од фреквенцијата на упадната светлина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Максималната кинетичка енергија на избиените електрони зависи од фреквенцијата на светлината</a:t>
            </a:r>
          </a:p>
          <a:p>
            <a:pPr marL="457200" indent="-457200">
              <a:buFont typeface="+mj-lt"/>
              <a:buAutoNum type="arabicParenR"/>
            </a:pPr>
            <a:endParaRPr lang="mk-MK" dirty="0" smtClean="0"/>
          </a:p>
          <a:p>
            <a:pPr marL="457200" indent="-457200">
              <a:buFont typeface="+mj-lt"/>
              <a:buAutoNum type="arabicParenR"/>
            </a:pPr>
            <a:r>
              <a:rPr lang="mk-MK" dirty="0" smtClean="0"/>
              <a:t>Избивањето на електронот настанува веднаш</a:t>
            </a:r>
            <a:endParaRPr lang="mk-MK" dirty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...од претходно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926958" cy="4876800"/>
          </a:xfrm>
        </p:spPr>
      </p:pic>
      <p:sp>
        <p:nvSpPr>
          <p:cNvPr id="6" name="Cloud 5"/>
          <p:cNvSpPr/>
          <p:nvPr/>
        </p:nvSpPr>
        <p:spPr>
          <a:xfrm>
            <a:off x="6240162" y="5791200"/>
            <a:ext cx="229423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Макс Планк</a:t>
            </a:r>
            <a:br>
              <a:rPr lang="mk-MK" dirty="0" smtClean="0"/>
            </a:br>
            <a:r>
              <a:rPr lang="mk-MK" dirty="0" smtClean="0"/>
              <a:t>(1858-1947)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/>
              <a:t>Енергијата се зрачи во кванти.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3056232"/>
                <a:ext cx="14674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𝐸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𝑛h𝑓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056232"/>
                <a:ext cx="146746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66800" y="2971800"/>
            <a:ext cx="1828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Објаснение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4004054" cy="5257801"/>
          </a:xfrm>
        </p:spPr>
      </p:pic>
      <p:sp>
        <p:nvSpPr>
          <p:cNvPr id="6" name="Cloud 5"/>
          <p:cNvSpPr/>
          <p:nvPr/>
        </p:nvSpPr>
        <p:spPr>
          <a:xfrm>
            <a:off x="5352535" y="5638800"/>
            <a:ext cx="3048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Алберт Ајнштајн</a:t>
            </a:r>
          </a:p>
          <a:p>
            <a:pPr algn="ctr"/>
            <a:r>
              <a:rPr lang="mk-MK" dirty="0" smtClean="0"/>
              <a:t>(1879-1955)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78909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/>
              <a:t>Енергијата се зрачи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5444" y="22199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/>
              <a:t>во кванти.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21792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800" dirty="0" smtClean="0"/>
              <a:t>и се емитува</a:t>
            </a:r>
            <a:endParaRPr lang="en-US" sz="2800" dirty="0"/>
          </a:p>
        </p:txBody>
      </p:sp>
      <p:sp>
        <p:nvSpPr>
          <p:cNvPr id="12" name="Explosion 1 11"/>
          <p:cNvSpPr/>
          <p:nvPr/>
        </p:nvSpPr>
        <p:spPr>
          <a:xfrm>
            <a:off x="663146" y="3573162"/>
            <a:ext cx="27432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ФОТОНИ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9" grpId="1"/>
      <p:bldP spid="11" grpId="0"/>
      <p:bldP spid="12" grpId="0" animBg="1"/>
      <p:bldP spid="12" grpId="1" animBg="1"/>
      <p:bldP spid="1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Фотони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mk-MK" dirty="0" smtClean="0"/>
              <a:t>Светлински кванти</a:t>
            </a:r>
          </a:p>
          <a:p>
            <a:pPr>
              <a:lnSpc>
                <a:spcPct val="200000"/>
              </a:lnSpc>
            </a:pPr>
            <a:r>
              <a:rPr lang="mk-MK" dirty="0" smtClean="0"/>
              <a:t>Секогаш се движат со брзина на светлината </a:t>
            </a:r>
          </a:p>
          <a:p>
            <a:pPr>
              <a:lnSpc>
                <a:spcPct val="200000"/>
              </a:lnSpc>
            </a:pPr>
            <a:r>
              <a:rPr lang="mk-MK" dirty="0" smtClean="0"/>
              <a:t>Енергија </a:t>
            </a:r>
          </a:p>
          <a:p>
            <a:pPr>
              <a:lnSpc>
                <a:spcPct val="200000"/>
              </a:lnSpc>
            </a:pPr>
            <a:r>
              <a:rPr lang="mk-MK" dirty="0" smtClean="0"/>
              <a:t>Истовремено бран и честица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61533" y="3429000"/>
                <a:ext cx="14674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𝐸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h𝑓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33" y="3429000"/>
                <a:ext cx="146746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0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315</TotalTime>
  <Words>685</Words>
  <Application>Microsoft Office PowerPoint</Application>
  <PresentationFormat>On-screen Show (4:3)</PresentationFormat>
  <Paragraphs>115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Фотоелектричен ефект</vt:lpstr>
      <vt:lpstr>Експериментот на Херц (Heinrich Hertz)</vt:lpstr>
      <vt:lpstr>Претпоставки од класичната (бранова) теорија</vt:lpstr>
      <vt:lpstr>Испитување на фотоефектот</vt:lpstr>
      <vt:lpstr>Резултати од експериментите</vt:lpstr>
      <vt:lpstr>Заклучоци за фотоефектот</vt:lpstr>
      <vt:lpstr>...од претходно</vt:lpstr>
      <vt:lpstr>Објаснение</vt:lpstr>
      <vt:lpstr>Фотони</vt:lpstr>
      <vt:lpstr>PowerPoint Presentation</vt:lpstr>
      <vt:lpstr>Каде влегуваат фотоните во приказната на фотоефектот?</vt:lpstr>
      <vt:lpstr>Излезна работа</vt:lpstr>
      <vt:lpstr>Ајнштајнова равенка за фотоефект</vt:lpstr>
      <vt:lpstr>Заклучоци за фотоефектот</vt:lpstr>
      <vt:lpstr>PowerPoint Presentation</vt:lpstr>
      <vt:lpstr>Заклучоци за фотоефектот</vt:lpstr>
      <vt:lpstr>PowerPoint Presentation</vt:lpstr>
      <vt:lpstr>Заклучоци за фотоефектот</vt:lpstr>
      <vt:lpstr>PowerPoint Presentation</vt:lpstr>
      <vt:lpstr>Заклучоци за фотоефектот</vt:lpstr>
      <vt:lpstr>PowerPoint Presentation</vt:lpstr>
      <vt:lpstr>Главни идеи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Фотоелектричен ефект</dc:title>
  <dc:creator>Jana</dc:creator>
  <cp:lastModifiedBy>Jana</cp:lastModifiedBy>
  <cp:revision>21</cp:revision>
  <dcterms:created xsi:type="dcterms:W3CDTF">2006-08-16T00:00:00Z</dcterms:created>
  <dcterms:modified xsi:type="dcterms:W3CDTF">2016-02-12T01:07:20Z</dcterms:modified>
</cp:coreProperties>
</file>